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-8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Fai clic per modificare il formato delle note</a:t>
            </a:r>
          </a:p>
        </p:txBody>
      </p:sp>
      <p:sp>
        <p:nvSpPr>
          <p:cNvPr id="91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it-IT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&lt;intestazione&gt;</a:t>
            </a:r>
          </a:p>
        </p:txBody>
      </p:sp>
      <p:sp>
        <p:nvSpPr>
          <p:cNvPr id="92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it-IT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&lt;data/ora&gt;</a:t>
            </a:r>
          </a:p>
        </p:txBody>
      </p:sp>
      <p:sp>
        <p:nvSpPr>
          <p:cNvPr id="93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it-IT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&lt;piè di pagina&gt;</a:t>
            </a:r>
          </a:p>
        </p:txBody>
      </p:sp>
      <p:sp>
        <p:nvSpPr>
          <p:cNvPr id="94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10EB73CA-170F-45C5-9204-11A5312F2743}" type="slidenum">
              <a:rPr lang="it-IT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‹N›</a:t>
            </a:fld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04690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CustomShape 2"/>
          <p:cNvSpPr/>
          <p:nvPr/>
        </p:nvSpPr>
        <p:spPr>
          <a:xfrm>
            <a:off x="3884760" y="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6" name="CustomShape 3"/>
          <p:cNvSpPr/>
          <p:nvPr/>
        </p:nvSpPr>
        <p:spPr>
          <a:xfrm>
            <a:off x="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it-IT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S PGothic"/>
              </a:rPr>
              <a:t>1</a:t>
            </a:r>
            <a:endParaRPr lang="it-IT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8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8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2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840" y="1252440"/>
            <a:ext cx="7886160" cy="775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840" y="1252440"/>
            <a:ext cx="7886160" cy="775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840" y="1252440"/>
            <a:ext cx="7886160" cy="775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840" y="1252440"/>
            <a:ext cx="7886160" cy="775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840" y="1252440"/>
            <a:ext cx="7886160" cy="775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840" y="1252440"/>
            <a:ext cx="7886160" cy="775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840" y="1252440"/>
            <a:ext cx="7886160" cy="775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609840" y="1252440"/>
            <a:ext cx="7886160" cy="3595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840" y="1252440"/>
            <a:ext cx="7886160" cy="775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840" y="1252440"/>
            <a:ext cx="7886160" cy="775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840" y="1252440"/>
            <a:ext cx="7886160" cy="775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840" y="1252440"/>
            <a:ext cx="7886160" cy="775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840" y="1252440"/>
            <a:ext cx="7886160" cy="775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840" y="1252440"/>
            <a:ext cx="7886160" cy="775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840" y="1252440"/>
            <a:ext cx="7886160" cy="775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840" y="1252440"/>
            <a:ext cx="7886160" cy="775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840" y="1252440"/>
            <a:ext cx="7886160" cy="775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840" y="1252440"/>
            <a:ext cx="7886160" cy="775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840" y="1252440"/>
            <a:ext cx="7886160" cy="3595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840" y="1252440"/>
            <a:ext cx="7886160" cy="775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840" y="1252440"/>
            <a:ext cx="7886160" cy="775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840" y="1252440"/>
            <a:ext cx="7886160" cy="775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2"/>
          <p:cNvPicPr/>
          <p:nvPr/>
        </p:nvPicPr>
        <p:blipFill>
          <a:blip r:embed="rId14"/>
          <a:stretch/>
        </p:blipFill>
        <p:spPr>
          <a:xfrm>
            <a:off x="-19080" y="5896080"/>
            <a:ext cx="9143280" cy="961200"/>
          </a:xfrm>
          <a:prstGeom prst="rect">
            <a:avLst/>
          </a:prstGeom>
          <a:ln w="9360">
            <a:noFill/>
          </a:ln>
        </p:spPr>
      </p:pic>
      <p:pic>
        <p:nvPicPr>
          <p:cNvPr id="7" name="Immagine 1"/>
          <p:cNvPicPr/>
          <p:nvPr/>
        </p:nvPicPr>
        <p:blipFill>
          <a:blip r:embed="rId15"/>
          <a:srcRect l="87214"/>
          <a:stretch/>
        </p:blipFill>
        <p:spPr>
          <a:xfrm>
            <a:off x="-19080" y="-12600"/>
            <a:ext cx="1170720" cy="1132920"/>
          </a:xfrm>
          <a:prstGeom prst="rect">
            <a:avLst/>
          </a:prstGeom>
          <a:ln w="9360">
            <a:noFill/>
          </a:ln>
        </p:spPr>
      </p:pic>
      <p:pic>
        <p:nvPicPr>
          <p:cNvPr id="2" name="Immagine 1"/>
          <p:cNvPicPr/>
          <p:nvPr/>
        </p:nvPicPr>
        <p:blipFill>
          <a:blip r:embed="rId15"/>
          <a:srcRect l="10394"/>
          <a:stretch/>
        </p:blipFill>
        <p:spPr>
          <a:xfrm>
            <a:off x="933480" y="-12600"/>
            <a:ext cx="8209800" cy="1132920"/>
          </a:xfrm>
          <a:prstGeom prst="rect">
            <a:avLst/>
          </a:prstGeom>
          <a:ln w="9360">
            <a:noFill/>
          </a:ln>
        </p:spPr>
      </p:pic>
      <p:sp>
        <p:nvSpPr>
          <p:cNvPr id="3" name="CustomShape 1"/>
          <p:cNvSpPr/>
          <p:nvPr/>
        </p:nvSpPr>
        <p:spPr>
          <a:xfrm>
            <a:off x="542880" y="63360"/>
            <a:ext cx="2756160" cy="5533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it-IT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Fai clic per modificare il formato del testo del titolo</a:t>
            </a:r>
          </a:p>
        </p:txBody>
      </p:sp>
      <p:sp>
        <p:nvSpPr>
          <p:cNvPr id="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magine 1"/>
          <p:cNvPicPr/>
          <p:nvPr/>
        </p:nvPicPr>
        <p:blipFill>
          <a:blip r:embed="rId14"/>
          <a:srcRect l="87214"/>
          <a:stretch/>
        </p:blipFill>
        <p:spPr>
          <a:xfrm>
            <a:off x="-19080" y="-12600"/>
            <a:ext cx="3654360" cy="1132920"/>
          </a:xfrm>
          <a:prstGeom prst="rect">
            <a:avLst/>
          </a:prstGeom>
          <a:ln w="9360">
            <a:noFill/>
          </a:ln>
        </p:spPr>
      </p:pic>
      <p:pic>
        <p:nvPicPr>
          <p:cNvPr id="43" name="Immagine 1"/>
          <p:cNvPicPr/>
          <p:nvPr/>
        </p:nvPicPr>
        <p:blipFill>
          <a:blip r:embed="rId14"/>
          <a:srcRect l="33158"/>
          <a:stretch/>
        </p:blipFill>
        <p:spPr>
          <a:xfrm>
            <a:off x="3584880" y="-12600"/>
            <a:ext cx="5558400" cy="1132920"/>
          </a:xfrm>
          <a:prstGeom prst="rect">
            <a:avLst/>
          </a:prstGeom>
          <a:ln w="9360">
            <a:noFill/>
          </a:ln>
        </p:spPr>
      </p:pic>
      <p:pic>
        <p:nvPicPr>
          <p:cNvPr id="44" name="Picture 11"/>
          <p:cNvPicPr/>
          <p:nvPr/>
        </p:nvPicPr>
        <p:blipFill>
          <a:blip r:embed="rId15"/>
          <a:stretch/>
        </p:blipFill>
        <p:spPr>
          <a:xfrm>
            <a:off x="594360" y="6237360"/>
            <a:ext cx="736560" cy="431280"/>
          </a:xfrm>
          <a:prstGeom prst="rect">
            <a:avLst/>
          </a:prstGeom>
          <a:ln>
            <a:noFill/>
          </a:ln>
        </p:spPr>
      </p:pic>
      <p:sp>
        <p:nvSpPr>
          <p:cNvPr id="45" name="CustomShape 1"/>
          <p:cNvSpPr/>
          <p:nvPr/>
        </p:nvSpPr>
        <p:spPr>
          <a:xfrm>
            <a:off x="216360" y="6075000"/>
            <a:ext cx="8711280" cy="1072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4"/>
          <p:cNvPicPr/>
          <p:nvPr/>
        </p:nvPicPr>
        <p:blipFill>
          <a:blip r:embed="rId16"/>
          <a:stretch/>
        </p:blipFill>
        <p:spPr>
          <a:xfrm>
            <a:off x="3132000" y="6237360"/>
            <a:ext cx="383400" cy="431280"/>
          </a:xfrm>
          <a:prstGeom prst="rect">
            <a:avLst/>
          </a:prstGeom>
          <a:ln>
            <a:noFill/>
          </a:ln>
        </p:spPr>
      </p:pic>
      <p:pic>
        <p:nvPicPr>
          <p:cNvPr id="47" name="Picture 6"/>
          <p:cNvPicPr/>
          <p:nvPr/>
        </p:nvPicPr>
        <p:blipFill>
          <a:blip r:embed="rId17"/>
          <a:stretch/>
        </p:blipFill>
        <p:spPr>
          <a:xfrm>
            <a:off x="5110560" y="6237360"/>
            <a:ext cx="396720" cy="431280"/>
          </a:xfrm>
          <a:prstGeom prst="rect">
            <a:avLst/>
          </a:prstGeom>
          <a:ln>
            <a:noFill/>
          </a:ln>
        </p:spPr>
      </p:pic>
      <p:sp>
        <p:nvSpPr>
          <p:cNvPr id="48" name="CustomShape 2"/>
          <p:cNvSpPr/>
          <p:nvPr/>
        </p:nvSpPr>
        <p:spPr>
          <a:xfrm>
            <a:off x="488160" y="6660000"/>
            <a:ext cx="986760" cy="15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UNIONE EUROPEA</a:t>
            </a:r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CustomShape 3"/>
          <p:cNvSpPr/>
          <p:nvPr/>
        </p:nvSpPr>
        <p:spPr>
          <a:xfrm>
            <a:off x="4838400" y="6660000"/>
            <a:ext cx="1172880" cy="15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REGIONE CALABRIA</a:t>
            </a:r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CustomShape 4"/>
          <p:cNvSpPr/>
          <p:nvPr/>
        </p:nvSpPr>
        <p:spPr>
          <a:xfrm>
            <a:off x="2771640" y="6660000"/>
            <a:ext cx="1172880" cy="15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it-IT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REPUBBLICA ITALIANA</a:t>
            </a:r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1" name="Picture 2"/>
          <p:cNvPicPr/>
          <p:nvPr/>
        </p:nvPicPr>
        <p:blipFill>
          <a:blip r:embed="rId18"/>
          <a:stretch/>
        </p:blipFill>
        <p:spPr>
          <a:xfrm>
            <a:off x="6967440" y="6238800"/>
            <a:ext cx="1780200" cy="532440"/>
          </a:xfrm>
          <a:prstGeom prst="rect">
            <a:avLst/>
          </a:prstGeom>
          <a:ln>
            <a:noFill/>
          </a:ln>
        </p:spPr>
      </p:pic>
      <p:sp>
        <p:nvSpPr>
          <p:cNvPr id="52" name="PlaceHolder 5"/>
          <p:cNvSpPr>
            <a:spLocks noGrp="1"/>
          </p:cNvSpPr>
          <p:nvPr>
            <p:ph type="title"/>
          </p:nvPr>
        </p:nvSpPr>
        <p:spPr>
          <a:xfrm>
            <a:off x="609840" y="1252440"/>
            <a:ext cx="7886160" cy="7754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Fai clic per modificare il formato del testo del titolo</a:t>
            </a:r>
          </a:p>
        </p:txBody>
      </p:sp>
      <p:sp>
        <p:nvSpPr>
          <p:cNvPr id="53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Immagine 7"/>
          <p:cNvPicPr/>
          <p:nvPr/>
        </p:nvPicPr>
        <p:blipFill>
          <a:blip r:embed="rId3"/>
          <a:stretch/>
        </p:blipFill>
        <p:spPr>
          <a:xfrm>
            <a:off x="-36360" y="-27000"/>
            <a:ext cx="9216360" cy="6884280"/>
          </a:xfrm>
          <a:prstGeom prst="rect">
            <a:avLst/>
          </a:prstGeom>
          <a:ln>
            <a:noFill/>
          </a:ln>
        </p:spPr>
      </p:pic>
      <p:sp>
        <p:nvSpPr>
          <p:cNvPr id="96" name="CustomShape 1"/>
          <p:cNvSpPr/>
          <p:nvPr/>
        </p:nvSpPr>
        <p:spPr>
          <a:xfrm>
            <a:off x="2204640" y="1441080"/>
            <a:ext cx="4392000" cy="4390200"/>
          </a:xfrm>
          <a:prstGeom prst="ellipse">
            <a:avLst/>
          </a:prstGeom>
          <a:solidFill>
            <a:schemeClr val="bg1">
              <a:lumMod val="95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CustomShape 2"/>
          <p:cNvSpPr/>
          <p:nvPr/>
        </p:nvSpPr>
        <p:spPr>
          <a:xfrm>
            <a:off x="2501280" y="1441080"/>
            <a:ext cx="4392000" cy="4390200"/>
          </a:xfrm>
          <a:prstGeom prst="ellipse">
            <a:avLst/>
          </a:prstGeom>
          <a:solidFill>
            <a:schemeClr val="bg1">
              <a:lumMod val="95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8" name="CustomShape 3"/>
          <p:cNvSpPr/>
          <p:nvPr/>
        </p:nvSpPr>
        <p:spPr>
          <a:xfrm>
            <a:off x="2204640" y="2828281"/>
            <a:ext cx="4688640" cy="174993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3600" b="0" strike="noStrike" spc="-1" dirty="0">
                <a:solidFill>
                  <a:srgbClr val="00336B"/>
                </a:solidFill>
                <a:uFill>
                  <a:solidFill>
                    <a:srgbClr val="FFFFFF"/>
                  </a:solidFill>
                </a:uFill>
                <a:latin typeface="Proxima Nova Rg"/>
                <a:ea typeface="MS PGothic"/>
              </a:rPr>
              <a:t>POR 2014-2020</a:t>
            </a:r>
            <a:endParaRPr lang="it-IT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3600" b="0" strike="noStrike" spc="-1" dirty="0">
                <a:solidFill>
                  <a:srgbClr val="00336B"/>
                </a:solidFill>
                <a:uFill>
                  <a:solidFill>
                    <a:srgbClr val="FFFFFF"/>
                  </a:solidFill>
                </a:uFill>
                <a:latin typeface="Proxima Nova Rg"/>
                <a:ea typeface="MS PGothic"/>
              </a:rPr>
              <a:t>Informativa a cura dell’Autorità di Audit </a:t>
            </a:r>
            <a:endParaRPr lang="it-IT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it-IT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6458040" y="6356520"/>
            <a:ext cx="20566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3029040" y="6356520"/>
            <a:ext cx="308556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0" y="33480"/>
            <a:ext cx="914328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2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Relazione annuale di controllo e parere</a:t>
            </a:r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CustomShape 2"/>
          <p:cNvSpPr/>
          <p:nvPr/>
        </p:nvSpPr>
        <p:spPr>
          <a:xfrm>
            <a:off x="107640" y="980640"/>
            <a:ext cx="8712360" cy="4479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50000"/>
              </a:lnSpc>
            </a:pPr>
            <a:r>
              <a:rPr lang="it-IT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Nel parere  è stato comunque evidenziato che l’AG sta procedendo a completare il processo di allineamento alle raccomandazioni dell’AA, volto al miglioramento del sistema di gestione e controllo. </a:t>
            </a: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it-IT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Le aree per le quali l’Autorità di Gestione sta completando le implementazioni richieste attengono a:</a:t>
            </a: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it-IT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struttura organizzativa dell’Autorità di Gestione nel suo complesso e del sistema di controlli di primo livello;</a:t>
            </a: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it-IT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Completamento della procedura di designazione degli Organismi Intermedi e le regole e modalità di supervisione adottate dall’Autorità di Gestione.</a:t>
            </a: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it-IT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Ulteriori implementazioni  del sistema informativo</a:t>
            </a: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CustomShape 3"/>
          <p:cNvSpPr/>
          <p:nvPr/>
        </p:nvSpPr>
        <p:spPr>
          <a:xfrm>
            <a:off x="6458040" y="6356520"/>
            <a:ext cx="2056680" cy="364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1" name="CustomShape 4"/>
          <p:cNvSpPr/>
          <p:nvPr/>
        </p:nvSpPr>
        <p:spPr>
          <a:xfrm>
            <a:off x="3029040" y="6356520"/>
            <a:ext cx="3085560" cy="364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0" y="33480"/>
            <a:ext cx="9143280" cy="1369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2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Relazione annuale di controllo e Parere </a:t>
            </a:r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CustomShape 2"/>
          <p:cNvSpPr/>
          <p:nvPr/>
        </p:nvSpPr>
        <p:spPr>
          <a:xfrm>
            <a:off x="6458040" y="6356520"/>
            <a:ext cx="2056680" cy="364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4" name="CustomShape 3"/>
          <p:cNvSpPr/>
          <p:nvPr/>
        </p:nvSpPr>
        <p:spPr>
          <a:xfrm>
            <a:off x="3029040" y="6356520"/>
            <a:ext cx="3085560" cy="364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5" name="CustomShape 4"/>
          <p:cNvSpPr/>
          <p:nvPr/>
        </p:nvSpPr>
        <p:spPr>
          <a:xfrm>
            <a:off x="179640" y="1124640"/>
            <a:ext cx="8963640" cy="5302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5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lang="it-IT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L’Autorità di Audit sta, quindi, monitorando la corretta implementazione delle misure correttive da parte dell’Autorità di Gestione, verificando che le implementazioni adottate siano coerenti e funzionali a soddisfare le prescrizioni comunitarie. </a:t>
            </a: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0" y="33480"/>
            <a:ext cx="914328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2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Pacchetto di affidabilità</a:t>
            </a:r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CustomShape 2"/>
          <p:cNvSpPr/>
          <p:nvPr/>
        </p:nvSpPr>
        <p:spPr>
          <a:xfrm>
            <a:off x="251640" y="1196640"/>
            <a:ext cx="8424360" cy="159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5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lang="it-IT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La Commissione Europea, con propria decisione C(2018) 2537 </a:t>
            </a:r>
            <a:r>
              <a:rPr lang="it-IT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final</a:t>
            </a:r>
            <a:r>
              <a:rPr lang="it-IT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 del 20.04.2018 ha comunicato, per il tramite di SFC, l’accettazione dei conti a norma dell’art. 139 par. 2 e 3 del Reg UE 1303/2013.</a:t>
            </a: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CustomShape 3"/>
          <p:cNvSpPr/>
          <p:nvPr/>
        </p:nvSpPr>
        <p:spPr>
          <a:xfrm>
            <a:off x="6458040" y="6356520"/>
            <a:ext cx="2056680" cy="364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9" name="CustomShape 4"/>
          <p:cNvSpPr/>
          <p:nvPr/>
        </p:nvSpPr>
        <p:spPr>
          <a:xfrm>
            <a:off x="3029040" y="6356520"/>
            <a:ext cx="3085560" cy="364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0" y="33480"/>
            <a:ext cx="914328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2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Pacchetto di affidabilità</a:t>
            </a:r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CustomShape 2"/>
          <p:cNvSpPr/>
          <p:nvPr/>
        </p:nvSpPr>
        <p:spPr>
          <a:xfrm>
            <a:off x="251640" y="1196640"/>
            <a:ext cx="8424360" cy="475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5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200000"/>
              </a:lnSpc>
            </a:pPr>
            <a:r>
              <a:rPr lang="it-IT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Con Nota ARES(2018) 2919210 del 05.06.2018 la Commissione Europea, ha poi comunicato di aver analizzato i documenti di cui all’art. 138 </a:t>
            </a:r>
            <a:r>
              <a:rPr lang="it-IT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lett</a:t>
            </a:r>
            <a:r>
              <a:rPr lang="it-IT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. b e c del Reg. UE 1303/2013 (aspetti di legalità e regolarità della relazione annuale di controllo, del parere di audit, della dichiarazione di gestione e della sintesi annuale) ritenendoli conformi alla legislazione vigente e contestualmente ha richiesto informazioni aggiuntive su alcuni aspetti tecnici per i quali si è già provveduto a dare riscontro.</a:t>
            </a: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CustomShape 3"/>
          <p:cNvSpPr/>
          <p:nvPr/>
        </p:nvSpPr>
        <p:spPr>
          <a:xfrm>
            <a:off x="6458040" y="6356520"/>
            <a:ext cx="2056680" cy="364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3" name="CustomShape 4"/>
          <p:cNvSpPr/>
          <p:nvPr/>
        </p:nvSpPr>
        <p:spPr>
          <a:xfrm>
            <a:off x="3029040" y="6356520"/>
            <a:ext cx="3085560" cy="364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1691640" y="1302840"/>
            <a:ext cx="6984000" cy="775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0" y="33480"/>
            <a:ext cx="914328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2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Pacchetto di affidabilità</a:t>
            </a:r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CustomShape 3"/>
          <p:cNvSpPr/>
          <p:nvPr/>
        </p:nvSpPr>
        <p:spPr>
          <a:xfrm>
            <a:off x="428760" y="1357200"/>
            <a:ext cx="7887240" cy="2558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20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20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20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20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20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CustomShape 4"/>
          <p:cNvSpPr/>
          <p:nvPr/>
        </p:nvSpPr>
        <p:spPr>
          <a:xfrm>
            <a:off x="6458040" y="6356520"/>
            <a:ext cx="2056680" cy="364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5" name="CustomShape 5"/>
          <p:cNvSpPr/>
          <p:nvPr/>
        </p:nvSpPr>
        <p:spPr>
          <a:xfrm>
            <a:off x="3029040" y="6356520"/>
            <a:ext cx="3085560" cy="364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6" name="CustomShape 6"/>
          <p:cNvSpPr/>
          <p:nvPr/>
        </p:nvSpPr>
        <p:spPr>
          <a:xfrm>
            <a:off x="428760" y="1500120"/>
            <a:ext cx="8071920" cy="2558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200000"/>
              </a:lnSpc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A norma dell'articolo 59, paragrafo 5, del regolamento finanziario (regolamento (UE, Euratom) n. 966/2012), i conti relativi alle spese sostenute durante il periodo di riferimento e il riepilogo annuale delle relazioni finali di audit e dei controlli svolti devono essere forniti alla Commissione entro il 15 febbraio dell'anno successivo .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1691640" y="1302840"/>
            <a:ext cx="6984000" cy="775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0" y="33480"/>
            <a:ext cx="914328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2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Pacchetto di affidabilità</a:t>
            </a:r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CustomShape 3"/>
          <p:cNvSpPr/>
          <p:nvPr/>
        </p:nvSpPr>
        <p:spPr>
          <a:xfrm>
            <a:off x="428760" y="1357200"/>
            <a:ext cx="7887240" cy="2558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20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20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20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20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20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CustomShape 4"/>
          <p:cNvSpPr/>
          <p:nvPr/>
        </p:nvSpPr>
        <p:spPr>
          <a:xfrm>
            <a:off x="6458040" y="6356520"/>
            <a:ext cx="2056680" cy="364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1" name="CustomShape 5"/>
          <p:cNvSpPr/>
          <p:nvPr/>
        </p:nvSpPr>
        <p:spPr>
          <a:xfrm>
            <a:off x="3029040" y="6356520"/>
            <a:ext cx="3085560" cy="364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2" name="CustomShape 6"/>
          <p:cNvSpPr/>
          <p:nvPr/>
        </p:nvSpPr>
        <p:spPr>
          <a:xfrm>
            <a:off x="428760" y="1500120"/>
            <a:ext cx="8071920" cy="201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200000"/>
              </a:lnSpc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Per il periodo contabile 01.07.2016 – 30.06.2017, l’Autorità di Audit del PO Calabria FESR FSE 2014 2020, ha presentato entro il </a:t>
            </a:r>
            <a:r>
              <a:rPr lang="it-IT" sz="1800" b="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15 febbraio 2018</a:t>
            </a: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, per il tramite del sistema SFC 2014,  il cd. “Pacchetto di affidabilità”.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1691640" y="1302840"/>
            <a:ext cx="6984000" cy="775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0" y="33480"/>
            <a:ext cx="914328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2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Pacchetto di affidabilità</a:t>
            </a:r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CustomShape 3"/>
          <p:cNvSpPr/>
          <p:nvPr/>
        </p:nvSpPr>
        <p:spPr>
          <a:xfrm>
            <a:off x="179640" y="1412640"/>
            <a:ext cx="8568360" cy="5576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Il “Pacchetto di affidabilità” comprensivo dei documenti di competenza di ciascuna Autorità del Programma, vale a dire: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50000"/>
              </a:lnSpc>
              <a:buClr>
                <a:srgbClr val="000000"/>
              </a:buClr>
              <a:buFont typeface="StarSymbol"/>
              <a:buChar char="-"/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la dichiarazione di affidabilità di gestione corredata dalla sintesi annuale dei controlli di competenza dell’Autorità di Gestione;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50000"/>
              </a:lnSpc>
              <a:buClr>
                <a:srgbClr val="000000"/>
              </a:buClr>
              <a:buFont typeface="StarSymbol"/>
              <a:buChar char="-"/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i conti preparati dall’Autorità di Certificazione;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- il parere di audit e la relazione annuale di controllo di competenza dell’Autorità di Audit.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20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20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CustomShape 4"/>
          <p:cNvSpPr/>
          <p:nvPr/>
        </p:nvSpPr>
        <p:spPr>
          <a:xfrm>
            <a:off x="6458040" y="6356520"/>
            <a:ext cx="2056680" cy="364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7" name="CustomShape 5"/>
          <p:cNvSpPr/>
          <p:nvPr/>
        </p:nvSpPr>
        <p:spPr>
          <a:xfrm>
            <a:off x="3029040" y="6356520"/>
            <a:ext cx="3085560" cy="364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0" y="33480"/>
            <a:ext cx="914328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2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Pacchetto di affidabilità</a:t>
            </a:r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CustomShape 2"/>
          <p:cNvSpPr/>
          <p:nvPr/>
        </p:nvSpPr>
        <p:spPr>
          <a:xfrm>
            <a:off x="107640" y="1268640"/>
            <a:ext cx="8712360" cy="297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5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200000"/>
              </a:lnSpc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Adeguata pianificazione condivisa tra le tre Autorità del PO che come raccomandato, nell’EGESIF 15-0002-03 final del 09.10.2015 della Commissione Europea, hanno stabilito scadenze interne per la trasmissione dei documenti secondo le rispettive responsabilità.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CustomShape 3"/>
          <p:cNvSpPr/>
          <p:nvPr/>
        </p:nvSpPr>
        <p:spPr>
          <a:xfrm>
            <a:off x="6458040" y="6356520"/>
            <a:ext cx="2056680" cy="364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1" name="CustomShape 4"/>
          <p:cNvSpPr/>
          <p:nvPr/>
        </p:nvSpPr>
        <p:spPr>
          <a:xfrm>
            <a:off x="3029040" y="6356520"/>
            <a:ext cx="3085560" cy="364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0" y="33480"/>
            <a:ext cx="914328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2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Relazione annuale di controllo e parere</a:t>
            </a:r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107640" y="1268640"/>
            <a:ext cx="8712360" cy="4479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5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200000"/>
              </a:lnSpc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L’AA, per il periodo contabile di riferimento, ha espresso un parere positivo sulla base dei risultati emersi dalla propria attività comprensiva degli esiti finali di: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 algn="just">
              <a:lnSpc>
                <a:spcPct val="200000"/>
              </a:lnSpc>
              <a:buClr>
                <a:srgbClr val="000000"/>
              </a:buClr>
              <a:buFont typeface="Arial"/>
              <a:buChar char="•"/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 audit di sistema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 algn="just">
              <a:lnSpc>
                <a:spcPct val="200000"/>
              </a:lnSpc>
              <a:buClr>
                <a:srgbClr val="000000"/>
              </a:buClr>
              <a:buFont typeface="Arial"/>
              <a:buChar char="•"/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 audit dei conti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 algn="just">
              <a:lnSpc>
                <a:spcPct val="200000"/>
              </a:lnSpc>
              <a:buClr>
                <a:srgbClr val="000000"/>
              </a:buClr>
              <a:buFont typeface="Arial"/>
              <a:buChar char="•"/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 audit delle operazioni.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CustomShape 3"/>
          <p:cNvSpPr/>
          <p:nvPr/>
        </p:nvSpPr>
        <p:spPr>
          <a:xfrm>
            <a:off x="6458040" y="6356520"/>
            <a:ext cx="2056680" cy="364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5" name="CustomShape 4"/>
          <p:cNvSpPr/>
          <p:nvPr/>
        </p:nvSpPr>
        <p:spPr>
          <a:xfrm>
            <a:off x="3029040" y="6356520"/>
            <a:ext cx="3085560" cy="364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0" y="33480"/>
            <a:ext cx="914328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2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Relazione annuale di controllo e parere</a:t>
            </a:r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107640" y="1268640"/>
            <a:ext cx="8712360" cy="393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5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800" b="1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Audit di sistema</a:t>
            </a: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: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200000"/>
              </a:lnSpc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Come da crono-programma previsto in Strategia di audit (Versione 1 del 18.06.2016 e versione n. 2 del 25.10.2016), è stato svolto il System Audit pianificato sull’Autorità di Gestione del PO Calabria FESR FSE 2014 2020, che è incardinata nel Dipartimento n. 5 “Programmazione Nazionale e Comunitaria” e che si è concluso con una valutazione pari alla Categoria n. 2 “ Funziona ma sono necessari miglioramenti”.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CustomShape 3"/>
          <p:cNvSpPr/>
          <p:nvPr/>
        </p:nvSpPr>
        <p:spPr>
          <a:xfrm>
            <a:off x="6458040" y="6356520"/>
            <a:ext cx="2056680" cy="364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9" name="CustomShape 4"/>
          <p:cNvSpPr/>
          <p:nvPr/>
        </p:nvSpPr>
        <p:spPr>
          <a:xfrm>
            <a:off x="3029040" y="6356520"/>
            <a:ext cx="3085560" cy="364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0" y="33480"/>
            <a:ext cx="914328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2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Relazione annuale di controllo e parere</a:t>
            </a:r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107640" y="1268640"/>
            <a:ext cx="8712360" cy="3381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5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800" b="1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Audit dei conti: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200000"/>
              </a:lnSpc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L’audit dei conti è stato svolto in conformità all’art. 137 paragrafo 1 del Reg. (UE) n. 1303/2013, dell’art. 29 del Reg. (UE) n. 480/2014. Attraverso l’audit dei conti, l’AA ha svolto una verifica dei dati forniti dall’AdC nonché una verifica dei dati presenti su sistema SIURP nell’area dedicata ai conti. 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CustomShape 3"/>
          <p:cNvSpPr/>
          <p:nvPr/>
        </p:nvSpPr>
        <p:spPr>
          <a:xfrm>
            <a:off x="6458040" y="6356520"/>
            <a:ext cx="2056680" cy="364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CustomShape 4"/>
          <p:cNvSpPr/>
          <p:nvPr/>
        </p:nvSpPr>
        <p:spPr>
          <a:xfrm>
            <a:off x="3029040" y="6356520"/>
            <a:ext cx="3085560" cy="364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0" y="33480"/>
            <a:ext cx="914328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2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Relazione annuale di controllo e parere</a:t>
            </a:r>
            <a:endParaRPr lang="it-IT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107640" y="1268640"/>
            <a:ext cx="8712360" cy="475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5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200000"/>
              </a:lnSpc>
            </a:pPr>
            <a:r>
              <a:rPr lang="it-IT" sz="1800" b="1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Audit delle operazioni: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200000"/>
              </a:lnSpc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Sulla base della propria metodologia di campionamento, l’AA ha effettuato le verifiche per il Fondo FESR su n. n. 10 operazioni e per il Fondo FSE su n. 9 operazioni.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200000"/>
              </a:lnSpc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Verdana"/>
                <a:ea typeface="DejaVu Sans"/>
              </a:rPr>
              <a:t>Sulla base dei risultati degli audit delle operazioni effettuati ed in conformità alle indicazioni dell’EGESIF_16-0014-01 del 20.01.2017, è stato calcolato un Tasso di errore inferiore alla soglia di rilevanza del 2%.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20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CustomShape 3"/>
          <p:cNvSpPr/>
          <p:nvPr/>
        </p:nvSpPr>
        <p:spPr>
          <a:xfrm>
            <a:off x="6458040" y="6356520"/>
            <a:ext cx="2056680" cy="364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7" name="CustomShape 4"/>
          <p:cNvSpPr/>
          <p:nvPr/>
        </p:nvSpPr>
        <p:spPr>
          <a:xfrm>
            <a:off x="3029040" y="6356520"/>
            <a:ext cx="3085560" cy="364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ustomMKOP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KProdID">
    <vt:lpwstr>ZMOutlook</vt:lpwstr>
  </property>
  <property fmtid="{D5CDD505-2E9C-101B-9397-08002B2CF9AE}" pid="3" name="SizeBefore">
    <vt:lpwstr>213660</vt:lpwstr>
  </property>
  <property fmtid="{D5CDD505-2E9C-101B-9397-08002B2CF9AE}" pid="4" name="OptimizationTime">
    <vt:lpwstr>20180710_2012</vt:lpwstr>
  </property>
</Properties>
</file>

<file path=docProps/app.xml><?xml version="1.0" encoding="utf-8"?>
<Properties xmlns="http://schemas.openxmlformats.org/officeDocument/2006/extended-properties" xmlns:vt="http://schemas.openxmlformats.org/officeDocument/2006/docPropsVTypes">
  <Template>Slide per CdS</Template>
  <TotalTime>16889</TotalTime>
  <Words>774</Words>
  <Application>Microsoft Office PowerPoint</Application>
  <PresentationFormat>Presentazione su schermo (4:3)</PresentationFormat>
  <Paragraphs>74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13</vt:i4>
      </vt:variant>
    </vt:vector>
  </HeadingPairs>
  <TitlesOfParts>
    <vt:vector size="15" baseType="lpstr">
      <vt:lpstr>Office Theme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subject/>
  <dc:creator>Rosaria</dc:creator>
  <dc:description/>
  <cp:lastModifiedBy>admin</cp:lastModifiedBy>
  <cp:revision>431</cp:revision>
  <cp:lastPrinted>2018-07-09T11:23:33Z</cp:lastPrinted>
  <dcterms:created xsi:type="dcterms:W3CDTF">2016-01-29T10:58:29Z</dcterms:created>
  <dcterms:modified xsi:type="dcterms:W3CDTF">2018-07-09T13:47:21Z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13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14</vt:i4>
  </property>
</Properties>
</file>